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8"/>
  </p:notesMasterIdLst>
  <p:sldIdLst>
    <p:sldId id="256" r:id="rId2"/>
    <p:sldId id="266" r:id="rId3"/>
    <p:sldId id="262" r:id="rId4"/>
    <p:sldId id="268" r:id="rId5"/>
    <p:sldId id="270" r:id="rId6"/>
    <p:sldId id="27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BCE8D-568D-487C-8DC1-50C9E1FCE824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BB893-FAF3-41C6-A13C-5866A6661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1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BD9242-FFDB-4448-9BB7-80E08CC3475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5C1003F-03A1-4112-A785-E9FB174060A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59556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9242-FFDB-4448-9BB7-80E08CC3475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03F-03A1-4112-A785-E9FB1740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5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9242-FFDB-4448-9BB7-80E08CC3475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03F-03A1-4112-A785-E9FB1740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7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9242-FFDB-4448-9BB7-80E08CC3475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03F-03A1-4112-A785-E9FB1740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4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BD9242-FFDB-4448-9BB7-80E08CC3475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C1003F-03A1-4112-A785-E9FB174060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3104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9242-FFDB-4448-9BB7-80E08CC3475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03F-03A1-4112-A785-E9FB1740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7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9242-FFDB-4448-9BB7-80E08CC3475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03F-03A1-4112-A785-E9FB1740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6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9242-FFDB-4448-9BB7-80E08CC3475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03F-03A1-4112-A785-E9FB1740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1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9242-FFDB-4448-9BB7-80E08CC3475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003F-03A1-4112-A785-E9FB174060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9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BD9242-FFDB-4448-9BB7-80E08CC3475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C1003F-03A1-4112-A785-E9FB174060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106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BD9242-FFDB-4448-9BB7-80E08CC3475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C1003F-03A1-4112-A785-E9FB174060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862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2BD9242-FFDB-4448-9BB7-80E08CC3475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5C1003F-03A1-4112-A785-E9FB174060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388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rano@onara.ru" TargetMode="External"/><Relationship Id="rId2" Type="http://schemas.openxmlformats.org/officeDocument/2006/relationships/hyperlink" Target="mailto:g.sharonova@onara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onar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effectLst/>
              </a:rPr>
              <a:t>Taking</a:t>
            </a:r>
            <a:r>
              <a:rPr lang="ru-RU" sz="6600" dirty="0" smtClean="0">
                <a:effectLst/>
              </a:rPr>
              <a:t> </a:t>
            </a:r>
            <a:r>
              <a:rPr lang="en-US" sz="6600" dirty="0" smtClean="0">
                <a:effectLst/>
              </a:rPr>
              <a:t>advantage </a:t>
            </a:r>
            <a:r>
              <a:rPr lang="en-US" sz="6600" dirty="0">
                <a:effectLst/>
              </a:rPr>
              <a:t>of critical thinking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1954" y="3956279"/>
            <a:ext cx="2804403" cy="1086237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/>
              <a:t>Galina </a:t>
            </a:r>
            <a:r>
              <a:rPr lang="en-US" dirty="0" err="1"/>
              <a:t>Sharonova</a:t>
            </a:r>
            <a:r>
              <a:rPr lang="en-US" dirty="0"/>
              <a:t> </a:t>
            </a:r>
          </a:p>
          <a:p>
            <a:pPr algn="r"/>
            <a:r>
              <a:rPr lang="en-US" dirty="0"/>
              <a:t>Senior Methodologist at ONARA </a:t>
            </a:r>
            <a:endParaRPr lang="ru-RU" dirty="0" smtClean="0"/>
          </a:p>
          <a:p>
            <a:pPr algn="r"/>
            <a:r>
              <a:rPr lang="en-US" dirty="0" smtClean="0"/>
              <a:t>CELTA, Delta M2, Train the Trainer</a:t>
            </a:r>
            <a:endParaRPr lang="ru-RU" dirty="0" smtClean="0"/>
          </a:p>
          <a:p>
            <a:pPr algn="r"/>
            <a:r>
              <a:rPr lang="en-US" dirty="0" smtClean="0"/>
              <a:t>@</a:t>
            </a:r>
            <a:r>
              <a:rPr lang="en-US" dirty="0" err="1" smtClean="0"/>
              <a:t>galina.sharonova</a:t>
            </a:r>
            <a:endParaRPr lang="en-US" dirty="0" smtClean="0"/>
          </a:p>
          <a:p>
            <a:pPr algn="r"/>
            <a:r>
              <a:rPr lang="en-US" dirty="0" smtClean="0"/>
              <a:t>@</a:t>
            </a:r>
            <a:r>
              <a:rPr lang="en-US" dirty="0" err="1" smtClean="0"/>
              <a:t>onara.books</a:t>
            </a:r>
            <a:r>
              <a:rPr lang="en-US" dirty="0" smtClean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94DB0B-2A22-4649-B5C7-696BFE4A9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16" y="196186"/>
            <a:ext cx="1866900" cy="561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6" y="5802928"/>
            <a:ext cx="1522809" cy="8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8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plan </a:t>
            </a:r>
            <a:r>
              <a:rPr lang="en-US" dirty="0" smtClean="0"/>
              <a:t>a</a:t>
            </a:r>
            <a:r>
              <a:rPr lang="ru-RU" dirty="0" smtClean="0"/>
              <a:t> </a:t>
            </a:r>
            <a:r>
              <a:rPr lang="en-US" dirty="0" smtClean="0"/>
              <a:t>critical thinking </a:t>
            </a:r>
            <a:r>
              <a:rPr lang="en-US" dirty="0"/>
              <a:t>lesson?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11085"/>
            <a:ext cx="9601200" cy="50378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It is usually </a:t>
            </a:r>
            <a:r>
              <a:rPr lang="en-US" b="1" dirty="0"/>
              <a:t>a skills- based lesson </a:t>
            </a:r>
          </a:p>
          <a:p>
            <a:pPr marL="0" indent="0">
              <a:buNone/>
            </a:pPr>
            <a:r>
              <a:rPr lang="en-US" dirty="0"/>
              <a:t>While </a:t>
            </a:r>
            <a:r>
              <a:rPr lang="en-US" b="1" dirty="0"/>
              <a:t>planning</a:t>
            </a:r>
            <a:r>
              <a:rPr lang="en-US" dirty="0"/>
              <a:t> your lesson, keep the following in mind: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</a:t>
            </a:r>
          </a:p>
          <a:p>
            <a:r>
              <a:rPr lang="en-US" dirty="0"/>
              <a:t>Aims </a:t>
            </a:r>
          </a:p>
          <a:p>
            <a:r>
              <a:rPr lang="en-US" dirty="0"/>
              <a:t>What exactly you want to develop</a:t>
            </a:r>
          </a:p>
          <a:p>
            <a:r>
              <a:rPr lang="en-US" dirty="0"/>
              <a:t>What you have (materials, aids) and if it is enough</a:t>
            </a:r>
          </a:p>
          <a:p>
            <a:r>
              <a:rPr lang="en-US" dirty="0"/>
              <a:t>How to adapt / supplement your materials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While </a:t>
            </a:r>
            <a:r>
              <a:rPr lang="en-US" b="1" dirty="0"/>
              <a:t>conducting</a:t>
            </a:r>
            <a:r>
              <a:rPr lang="en-US" dirty="0"/>
              <a:t> a lesson: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Experiment &amp; reflect </a:t>
            </a:r>
          </a:p>
          <a:p>
            <a:r>
              <a:rPr lang="en-US" dirty="0"/>
              <a:t>Have no fear to make a mistake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94DB0B-2A22-4649-B5C7-696BFE4A9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16" y="213604"/>
            <a:ext cx="1866900" cy="561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07" y="5802928"/>
            <a:ext cx="1522809" cy="8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39" y="3176838"/>
            <a:ext cx="5337853" cy="31012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4" y="124382"/>
            <a:ext cx="8344002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Let’s learn from some ready-made ideas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705" y="1175731"/>
            <a:ext cx="3032661" cy="1230497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1400" dirty="0" err="1"/>
              <a:t>Analyse</a:t>
            </a:r>
            <a:r>
              <a:rPr lang="en-US" sz="1400" dirty="0"/>
              <a:t> what you have </a:t>
            </a:r>
          </a:p>
          <a:p>
            <a:r>
              <a:rPr lang="en-US" sz="1400" dirty="0"/>
              <a:t>Which critical thinking </a:t>
            </a:r>
            <a:r>
              <a:rPr lang="en-US" sz="1400" b="1" dirty="0"/>
              <a:t>strategies</a:t>
            </a:r>
            <a:r>
              <a:rPr lang="en-US" sz="1400" dirty="0"/>
              <a:t> do you want to develop?</a:t>
            </a:r>
          </a:p>
          <a:p>
            <a:r>
              <a:rPr lang="en-US" sz="1400" dirty="0"/>
              <a:t>Is it enough? </a:t>
            </a:r>
          </a:p>
          <a:p>
            <a:r>
              <a:rPr lang="en-US" sz="1400" dirty="0"/>
              <a:t>What to add? How to adapt? 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05" y="2619723"/>
            <a:ext cx="2376759" cy="2636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486" y="1181340"/>
            <a:ext cx="2929879" cy="35681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634" y="1174354"/>
            <a:ext cx="2784706" cy="4525147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9329" y="1181340"/>
            <a:ext cx="2440889" cy="19259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924439" y="6347566"/>
            <a:ext cx="4394632" cy="387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Life 2</a:t>
            </a:r>
            <a:r>
              <a:rPr lang="en-US" baseline="30000" dirty="0"/>
              <a:t>nd</a:t>
            </a:r>
            <a:r>
              <a:rPr lang="en-US" dirty="0"/>
              <a:t> edition Pre-Intermediate. SB. NGL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B94DB0B-2A22-4649-B5C7-696BFE4A91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16" y="196186"/>
            <a:ext cx="1866900" cy="5618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31" y="5888630"/>
            <a:ext cx="1522809" cy="8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0454"/>
          </a:xfrm>
        </p:spPr>
        <p:txBody>
          <a:bodyPr/>
          <a:lstStyle/>
          <a:p>
            <a:pPr algn="ctr"/>
            <a:r>
              <a:rPr lang="en-US" dirty="0"/>
              <a:t>Let’s do it 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656966" y="962236"/>
            <a:ext cx="3295650" cy="1264919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1400" dirty="0" err="1"/>
              <a:t>Analyse</a:t>
            </a:r>
            <a:r>
              <a:rPr lang="en-US" sz="1400" dirty="0"/>
              <a:t> what you have </a:t>
            </a:r>
          </a:p>
          <a:p>
            <a:r>
              <a:rPr lang="en-US" sz="1400" dirty="0"/>
              <a:t>Which critical thinking </a:t>
            </a:r>
            <a:r>
              <a:rPr lang="en-US" sz="1400" b="1" dirty="0"/>
              <a:t>strategies</a:t>
            </a:r>
            <a:r>
              <a:rPr lang="en-US" sz="1400" dirty="0"/>
              <a:t> do you want to develop?</a:t>
            </a:r>
          </a:p>
          <a:p>
            <a:r>
              <a:rPr lang="en-US" sz="1400" dirty="0"/>
              <a:t>Is it enough? </a:t>
            </a:r>
          </a:p>
          <a:p>
            <a:r>
              <a:rPr lang="en-US" sz="1400" dirty="0"/>
              <a:t>What to add? How to adapt?  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84" y="1121536"/>
            <a:ext cx="2541858" cy="281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30" y="1546542"/>
            <a:ext cx="2655471" cy="51634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966" y="2448350"/>
            <a:ext cx="3295650" cy="1704975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6966" y="4374520"/>
            <a:ext cx="3295650" cy="1760914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84" y="1552383"/>
            <a:ext cx="3960582" cy="5157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992034" y="6391712"/>
            <a:ext cx="3960582" cy="40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Life 2</a:t>
            </a:r>
            <a:r>
              <a:rPr lang="en-US" baseline="30000" dirty="0"/>
              <a:t>nd</a:t>
            </a:r>
            <a:r>
              <a:rPr lang="en-US" dirty="0"/>
              <a:t> edition Advanced. SB. NGL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B94DB0B-2A22-4649-B5C7-696BFE4A91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16" y="196186"/>
            <a:ext cx="1866900" cy="5618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4" y="116231"/>
            <a:ext cx="1522809" cy="8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748" y="83547"/>
            <a:ext cx="10972800" cy="1143000"/>
          </a:xfrm>
        </p:spPr>
        <p:txBody>
          <a:bodyPr/>
          <a:lstStyle/>
          <a:p>
            <a:pPr algn="ctr"/>
            <a:r>
              <a:rPr lang="en-US" dirty="0"/>
              <a:t>Let’s do it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33214" y="4319450"/>
            <a:ext cx="5612296" cy="1910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33214" y="1226547"/>
            <a:ext cx="5245072" cy="20130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ln>
                  <a:noFill/>
                </a:ln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chemeClr val="tx2"/>
                </a:solidFill>
              </a:rPr>
              <a:t>Analyse</a:t>
            </a:r>
            <a:r>
              <a:rPr lang="en-US" sz="1800" dirty="0">
                <a:solidFill>
                  <a:schemeClr val="tx2"/>
                </a:solidFill>
              </a:rPr>
              <a:t> what you have </a:t>
            </a:r>
          </a:p>
          <a:p>
            <a:r>
              <a:rPr lang="en-US" sz="1800" dirty="0">
                <a:solidFill>
                  <a:schemeClr val="tx2"/>
                </a:solidFill>
              </a:rPr>
              <a:t>Which critical thinking strategies do you want to develop?</a:t>
            </a:r>
          </a:p>
          <a:p>
            <a:r>
              <a:rPr lang="en-US" sz="1800" dirty="0">
                <a:solidFill>
                  <a:schemeClr val="tx2"/>
                </a:solidFill>
              </a:rPr>
              <a:t>Is it enough? </a:t>
            </a:r>
          </a:p>
          <a:p>
            <a:r>
              <a:rPr lang="en-US" sz="1800" dirty="0">
                <a:solidFill>
                  <a:schemeClr val="tx2"/>
                </a:solidFill>
              </a:rPr>
              <a:t>What to add? How to adapt?  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528" y="6241908"/>
            <a:ext cx="4104017" cy="330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Life 2</a:t>
            </a:r>
            <a:r>
              <a:rPr lang="en-US" baseline="30000" dirty="0"/>
              <a:t>nd</a:t>
            </a:r>
            <a:r>
              <a:rPr lang="en-US" dirty="0"/>
              <a:t> edition Elementary. WB. NGL</a:t>
            </a:r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596" y="1211193"/>
            <a:ext cx="4299486" cy="5349647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94DB0B-2A22-4649-B5C7-696BFE4A9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16" y="196186"/>
            <a:ext cx="1866900" cy="5618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3" y="232045"/>
            <a:ext cx="1522809" cy="8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T: +7(495)786 87 09 (143)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Email: </a:t>
            </a:r>
            <a:r>
              <a:rPr lang="en-US" u="sng" dirty="0">
                <a:solidFill>
                  <a:schemeClr val="bg1"/>
                </a:solidFill>
                <a:hlinkClick r:id="rId2"/>
              </a:rPr>
              <a:t>g.sharonova@onara.ru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     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arano@onara.ru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bg1"/>
                </a:solidFill>
                <a:hlinkClick r:id="rId4"/>
              </a:rPr>
              <a:t>www</a:t>
            </a:r>
            <a:r>
              <a:rPr lang="ru-RU" u="sng" dirty="0">
                <a:solidFill>
                  <a:schemeClr val="bg1"/>
                </a:solidFill>
                <a:hlinkClick r:id="rId4"/>
              </a:rPr>
              <a:t>.</a:t>
            </a:r>
            <a:r>
              <a:rPr lang="en-US" u="sng" dirty="0" err="1">
                <a:solidFill>
                  <a:schemeClr val="bg1"/>
                </a:solidFill>
                <a:hlinkClick r:id="rId4"/>
              </a:rPr>
              <a:t>onara</a:t>
            </a:r>
            <a:r>
              <a:rPr lang="ru-RU" u="sng" dirty="0">
                <a:solidFill>
                  <a:schemeClr val="bg1"/>
                </a:solidFill>
                <a:hlinkClick r:id="rId4"/>
              </a:rPr>
              <a:t>.</a:t>
            </a:r>
            <a:r>
              <a:rPr lang="en-US" u="sng" dirty="0" err="1">
                <a:solidFill>
                  <a:schemeClr val="bg1"/>
                </a:solidFill>
                <a:hlinkClick r:id="rId4"/>
              </a:rPr>
              <a:t>ru</a:t>
            </a:r>
            <a:endParaRPr lang="en-US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115184 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Москва</a:t>
            </a:r>
            <a:r>
              <a:rPr lang="ru-RU" dirty="0">
                <a:solidFill>
                  <a:schemeClr val="tx1"/>
                </a:solidFill>
              </a:rPr>
              <a:t>, ул. 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Татарская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д.7</a:t>
            </a:r>
            <a:r>
              <a:rPr lang="ru-RU" sz="6600" dirty="0"/>
              <a:t> </a:t>
            </a:r>
            <a:r>
              <a:rPr lang="en-US" sz="6600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94DB0B-2A22-4649-B5C7-696BFE4A91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16" y="196186"/>
            <a:ext cx="1866900" cy="561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5" y="116231"/>
            <a:ext cx="1522809" cy="8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2281</TotalTime>
  <Words>239</Words>
  <Application>Microsoft Office PowerPoint</Application>
  <PresentationFormat>Широкоэкранный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Franklin Gothic Book</vt:lpstr>
      <vt:lpstr>Crop</vt:lpstr>
      <vt:lpstr>Taking advantage of critical thinking</vt:lpstr>
      <vt:lpstr>How to plan a critical thinking lesson? </vt:lpstr>
      <vt:lpstr>Let’s learn from some ready-made ideas </vt:lpstr>
      <vt:lpstr>Let’s do it </vt:lpstr>
      <vt:lpstr>Let’s do it 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</dc:title>
  <dc:creator>Шаронова Галина Олеговна</dc:creator>
  <cp:lastModifiedBy>Шаронова Галина Олеговна</cp:lastModifiedBy>
  <cp:revision>71</cp:revision>
  <dcterms:created xsi:type="dcterms:W3CDTF">2020-12-23T10:41:34Z</dcterms:created>
  <dcterms:modified xsi:type="dcterms:W3CDTF">2021-05-26T09:43:25Z</dcterms:modified>
</cp:coreProperties>
</file>